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Bitter" charset="1" panose="02000000000000000000"/>
      <p:regular r:id="rId10"/>
    </p:embeddedFont>
    <p:embeddedFont>
      <p:font typeface="Bitter Bold" charset="1" panose="02000000000000000000"/>
      <p:regular r:id="rId11"/>
    </p:embeddedFont>
    <p:embeddedFont>
      <p:font typeface="Bitter Italics" charset="1" panose="02000000000000000000"/>
      <p:regular r:id="rId12"/>
    </p:embeddedFont>
    <p:embeddedFont>
      <p:font typeface="Raleway" charset="1" panose="00000000000000000000"/>
      <p:regular r:id="rId13"/>
    </p:embeddedFont>
    <p:embeddedFont>
      <p:font typeface="Raleway Bold" charset="1" panose="00000000000000000000"/>
      <p:regular r:id="rId14"/>
    </p:embeddedFont>
    <p:embeddedFont>
      <p:font typeface="Raleway Italics" charset="1" panose="00000000000000000000"/>
      <p:regular r:id="rId15"/>
    </p:embeddedFont>
    <p:embeddedFont>
      <p:font typeface="Raleway Bold Italics" charset="1" panose="00000000000000000000"/>
      <p:regular r:id="rId16"/>
    </p:embeddedFont>
    <p:embeddedFont>
      <p:font typeface="Raleway Thin" charset="1" panose="00000000000000000000"/>
      <p:regular r:id="rId17"/>
    </p:embeddedFont>
    <p:embeddedFont>
      <p:font typeface="Raleway Thin Italics" charset="1" panose="00000000000000000000"/>
      <p:regular r:id="rId18"/>
    </p:embeddedFont>
    <p:embeddedFont>
      <p:font typeface="Raleway Extra-Light" charset="1" panose="00000000000000000000"/>
      <p:regular r:id="rId19"/>
    </p:embeddedFont>
    <p:embeddedFont>
      <p:font typeface="Raleway Extra-Light Italics" charset="1" panose="00000000000000000000"/>
      <p:regular r:id="rId20"/>
    </p:embeddedFont>
    <p:embeddedFont>
      <p:font typeface="Raleway Light" charset="1" panose="00000000000000000000"/>
      <p:regular r:id="rId21"/>
    </p:embeddedFont>
    <p:embeddedFont>
      <p:font typeface="Raleway Light Italics" charset="1" panose="00000000000000000000"/>
      <p:regular r:id="rId22"/>
    </p:embeddedFont>
    <p:embeddedFont>
      <p:font typeface="Raleway Medium" charset="1" panose="00000000000000000000"/>
      <p:regular r:id="rId23"/>
    </p:embeddedFont>
    <p:embeddedFont>
      <p:font typeface="Raleway Medium Italics" charset="1" panose="00000000000000000000"/>
      <p:regular r:id="rId24"/>
    </p:embeddedFont>
    <p:embeddedFont>
      <p:font typeface="Raleway Semi-Bold" charset="1" panose="00000000000000000000"/>
      <p:regular r:id="rId25"/>
    </p:embeddedFont>
    <p:embeddedFont>
      <p:font typeface="Raleway Semi-Bold Italics" charset="1" panose="00000000000000000000"/>
      <p:regular r:id="rId26"/>
    </p:embeddedFont>
    <p:embeddedFont>
      <p:font typeface="Raleway Ultra-Bold" charset="1" panose="00000000000000000000"/>
      <p:regular r:id="rId27"/>
    </p:embeddedFont>
    <p:embeddedFont>
      <p:font typeface="Raleway Ultra-Bold Italics" charset="1" panose="00000000000000000000"/>
      <p:regular r:id="rId28"/>
    </p:embeddedFont>
    <p:embeddedFont>
      <p:font typeface="Raleway Heavy" charset="1" panose="00000000000000000000"/>
      <p:regular r:id="rId29"/>
    </p:embeddedFont>
    <p:embeddedFont>
      <p:font typeface="Raleway Heavy Italics" charset="1" panose="00000000000000000000"/>
      <p:regular r:id="rId30"/>
    </p:embeddedFont>
    <p:embeddedFont>
      <p:font typeface="Garet" charset="1" panose="00000000000000000000"/>
      <p:regular r:id="rId31"/>
    </p:embeddedFont>
    <p:embeddedFont>
      <p:font typeface="Garet Bold" charset="1" panose="00000000000000000000"/>
      <p:regular r:id="rId32"/>
    </p:embeddedFont>
    <p:embeddedFont>
      <p:font typeface="Garet Italics" charset="1" panose="00000000000000000000"/>
      <p:regular r:id="rId33"/>
    </p:embeddedFont>
    <p:embeddedFont>
      <p:font typeface="Garet Bold Italics" charset="1" panose="00000000000000000000"/>
      <p:regular r:id="rId34"/>
    </p:embeddedFont>
    <p:embeddedFont>
      <p:font typeface="Garet Light" charset="1" panose="00000000000000000000"/>
      <p:regular r:id="rId35"/>
    </p:embeddedFont>
    <p:embeddedFont>
      <p:font typeface="Garet Ultra-Bold" charset="1" panose="00000000000000000000"/>
      <p:regular r:id="rId36"/>
    </p:embeddedFont>
    <p:embeddedFont>
      <p:font typeface="Garet Ultra-Bold Italics" charset="1" panose="00000000000000000000"/>
      <p:regular r:id="rId37"/>
    </p:embeddedFont>
    <p:embeddedFont>
      <p:font typeface="Garet Heavy" charset="1" panose="00000000000000000000"/>
      <p:regular r:id="rId38"/>
    </p:embeddedFont>
    <p:embeddedFont>
      <p:font typeface="Garet Heavy Italics" charset="1" panose="0000000000000000000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18" Type="http://schemas.openxmlformats.org/officeDocument/2006/relationships/font" Target="fonts/font18.fntdata"/><Relationship Id="rId26" Type="http://schemas.openxmlformats.org/officeDocument/2006/relationships/font" Target="fonts/font26.fntdata"/><Relationship Id="rId39" Type="http://schemas.openxmlformats.org/officeDocument/2006/relationships/font" Target="fonts/font39.fntdata"/><Relationship Id="rId21" Type="http://schemas.openxmlformats.org/officeDocument/2006/relationships/font" Target="fonts/font21.fntdata"/><Relationship Id="rId34" Type="http://schemas.openxmlformats.org/officeDocument/2006/relationships/font" Target="fonts/font34.fntdata"/><Relationship Id="rId42" Type="http://schemas.openxmlformats.org/officeDocument/2006/relationships/customXml" Target="../customXml/item2.xml"/><Relationship Id="rId7" Type="http://schemas.openxmlformats.org/officeDocument/2006/relationships/font" Target="fonts/font7.fntdata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29" Type="http://schemas.openxmlformats.org/officeDocument/2006/relationships/font" Target="fonts/font29.fntdata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24" Type="http://schemas.openxmlformats.org/officeDocument/2006/relationships/font" Target="fonts/font24.fntdata"/><Relationship Id="rId32" Type="http://schemas.openxmlformats.org/officeDocument/2006/relationships/font" Target="fonts/font32.fntdata"/><Relationship Id="rId37" Type="http://schemas.openxmlformats.org/officeDocument/2006/relationships/font" Target="fonts/font37.fntdata"/><Relationship Id="rId40" Type="http://schemas.openxmlformats.org/officeDocument/2006/relationships/slide" Target="slides/slide1.xml"/><Relationship Id="rId6" Type="http://schemas.openxmlformats.org/officeDocument/2006/relationships/font" Target="fonts/font6.fntdata"/><Relationship Id="rId15" Type="http://schemas.openxmlformats.org/officeDocument/2006/relationships/font" Target="fonts/font15.fntdata"/><Relationship Id="rId23" Type="http://schemas.openxmlformats.org/officeDocument/2006/relationships/font" Target="fonts/font23.fntdata"/><Relationship Id="rId28" Type="http://schemas.openxmlformats.org/officeDocument/2006/relationships/font" Target="fonts/font28.fntdata"/><Relationship Id="rId36" Type="http://schemas.openxmlformats.org/officeDocument/2006/relationships/font" Target="fonts/font36.fntdata"/><Relationship Id="rId5" Type="http://schemas.openxmlformats.org/officeDocument/2006/relationships/tableStyles" Target="tableStyles.xml"/><Relationship Id="rId10" Type="http://schemas.openxmlformats.org/officeDocument/2006/relationships/font" Target="fonts/font10.fntdata"/><Relationship Id="rId19" Type="http://schemas.openxmlformats.org/officeDocument/2006/relationships/font" Target="fonts/font19.fntdata"/><Relationship Id="rId31" Type="http://schemas.openxmlformats.org/officeDocument/2006/relationships/font" Target="fonts/font31.fntdata"/><Relationship Id="rId14" Type="http://schemas.openxmlformats.org/officeDocument/2006/relationships/font" Target="fonts/font14.fntdata"/><Relationship Id="rId22" Type="http://schemas.openxmlformats.org/officeDocument/2006/relationships/font" Target="fonts/font22.fntdata"/><Relationship Id="rId27" Type="http://schemas.openxmlformats.org/officeDocument/2006/relationships/font" Target="fonts/font27.fntdata"/><Relationship Id="rId30" Type="http://schemas.openxmlformats.org/officeDocument/2006/relationships/font" Target="fonts/font30.fntdata"/><Relationship Id="rId35" Type="http://schemas.openxmlformats.org/officeDocument/2006/relationships/font" Target="fonts/font35.fntdata"/><Relationship Id="rId4" Type="http://schemas.openxmlformats.org/officeDocument/2006/relationships/theme" Target="theme/theme1.xml"/><Relationship Id="rId9" Type="http://schemas.openxmlformats.org/officeDocument/2006/relationships/font" Target="fonts/font9.fntdata"/><Relationship Id="rId8" Type="http://schemas.openxmlformats.org/officeDocument/2006/relationships/font" Target="fonts/font8.fntdata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17" Type="http://schemas.openxmlformats.org/officeDocument/2006/relationships/font" Target="fonts/font17.fntdata"/><Relationship Id="rId25" Type="http://schemas.openxmlformats.org/officeDocument/2006/relationships/font" Target="fonts/font25.fntdata"/><Relationship Id="rId33" Type="http://schemas.openxmlformats.org/officeDocument/2006/relationships/font" Target="fonts/font33.fntdata"/><Relationship Id="rId38" Type="http://schemas.openxmlformats.org/officeDocument/2006/relationships/font" Target="fonts/font38.fntdata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55789" y="9959117"/>
            <a:ext cx="18607605" cy="490715"/>
            <a:chOff x="0" y="0"/>
            <a:chExt cx="8396311" cy="2214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396311" cy="221425"/>
            </a:xfrm>
            <a:custGeom>
              <a:avLst/>
              <a:gdLst/>
              <a:ahLst/>
              <a:cxnLst/>
              <a:rect r="r" b="b" t="t" l="l"/>
              <a:pathLst>
                <a:path h="221425" w="8396311">
                  <a:moveTo>
                    <a:pt x="0" y="0"/>
                  </a:moveTo>
                  <a:lnTo>
                    <a:pt x="8396311" y="0"/>
                  </a:lnTo>
                  <a:lnTo>
                    <a:pt x="8396311" y="221425"/>
                  </a:lnTo>
                  <a:lnTo>
                    <a:pt x="0" y="221425"/>
                  </a:lnTo>
                  <a:close/>
                </a:path>
              </a:pathLst>
            </a:custGeom>
            <a:gradFill rotWithShape="true">
              <a:gsLst>
                <a:gs pos="0">
                  <a:srgbClr val="E59C24">
                    <a:alpha val="100000"/>
                  </a:srgbClr>
                </a:gs>
                <a:gs pos="50000">
                  <a:srgbClr val="79CBFF">
                    <a:alpha val="100000"/>
                  </a:srgbClr>
                </a:gs>
                <a:gs pos="100000">
                  <a:srgbClr val="0078BF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38100"/>
              <a:ext cx="8396311" cy="183325"/>
            </a:xfrm>
            <a:prstGeom prst="rect">
              <a:avLst/>
            </a:prstGeom>
          </p:spPr>
          <p:txBody>
            <a:bodyPr anchor="ctr" rtlCol="false" tIns="29651" lIns="29651" bIns="29651" rIns="29651"/>
            <a:lstStyle/>
            <a:p>
              <a:pPr algn="ctr" marL="0" indent="0" lvl="0">
                <a:lnSpc>
                  <a:spcPts val="237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5739493" y="245272"/>
            <a:ext cx="5087257" cy="720085"/>
          </a:xfrm>
          <a:custGeom>
            <a:avLst/>
            <a:gdLst/>
            <a:ahLst/>
            <a:cxnLst/>
            <a:rect r="r" b="b" t="t" l="l"/>
            <a:pathLst>
              <a:path h="720085" w="5087257">
                <a:moveTo>
                  <a:pt x="0" y="0"/>
                </a:moveTo>
                <a:lnTo>
                  <a:pt x="5087257" y="0"/>
                </a:lnTo>
                <a:lnTo>
                  <a:pt x="5087257" y="720084"/>
                </a:lnTo>
                <a:lnTo>
                  <a:pt x="0" y="7200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869" r="-7182" b="-18354"/>
            </a:stretch>
          </a:blipFill>
        </p:spPr>
      </p:sp>
      <p:grpSp>
        <p:nvGrpSpPr>
          <p:cNvPr name="Group 6" id="6"/>
          <p:cNvGrpSpPr/>
          <p:nvPr/>
        </p:nvGrpSpPr>
        <p:grpSpPr>
          <a:xfrm rot="-10800000">
            <a:off x="-146665" y="1162257"/>
            <a:ext cx="11830716" cy="173849"/>
            <a:chOff x="0" y="0"/>
            <a:chExt cx="15774288" cy="231799"/>
          </a:xfrm>
        </p:grpSpPr>
        <p:sp>
          <p:nvSpPr>
            <p:cNvPr name="AutoShape 7" id="7"/>
            <p:cNvSpPr/>
            <p:nvPr/>
          </p:nvSpPr>
          <p:spPr>
            <a:xfrm>
              <a:off x="576845" y="115899"/>
              <a:ext cx="15197443" cy="0"/>
            </a:xfrm>
            <a:prstGeom prst="line">
              <a:avLst/>
            </a:prstGeom>
            <a:ln cap="flat" w="38496">
              <a:solidFill>
                <a:srgbClr val="626362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8" id="8"/>
            <p:cNvGrpSpPr/>
            <p:nvPr/>
          </p:nvGrpSpPr>
          <p:grpSpPr>
            <a:xfrm rot="-5400000">
              <a:off x="0" y="0"/>
              <a:ext cx="231799" cy="231799"/>
              <a:chOff x="0" y="0"/>
              <a:chExt cx="812800" cy="8128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26362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17946" lIns="17946" bIns="17946" rIns="17946"/>
              <a:lstStyle/>
              <a:p>
                <a:pPr algn="ctr">
                  <a:lnSpc>
                    <a:spcPts val="494"/>
                  </a:lnSpc>
                </a:pPr>
              </a:p>
            </p:txBody>
          </p:sp>
        </p:grpSp>
      </p:grpSp>
      <p:grpSp>
        <p:nvGrpSpPr>
          <p:cNvPr name="Group 11" id="11"/>
          <p:cNvGrpSpPr/>
          <p:nvPr/>
        </p:nvGrpSpPr>
        <p:grpSpPr>
          <a:xfrm rot="0">
            <a:off x="12185358" y="1061102"/>
            <a:ext cx="6266458" cy="8469322"/>
            <a:chOff x="0" y="0"/>
            <a:chExt cx="990601" cy="13388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90601" cy="1338830"/>
            </a:xfrm>
            <a:custGeom>
              <a:avLst/>
              <a:gdLst/>
              <a:ahLst/>
              <a:cxnLst/>
              <a:rect r="r" b="b" t="t" l="l"/>
              <a:pathLst>
                <a:path h="1338830" w="990601">
                  <a:moveTo>
                    <a:pt x="12355" y="0"/>
                  </a:moveTo>
                  <a:lnTo>
                    <a:pt x="978247" y="0"/>
                  </a:lnTo>
                  <a:cubicBezTo>
                    <a:pt x="985070" y="0"/>
                    <a:pt x="990601" y="5531"/>
                    <a:pt x="990601" y="12355"/>
                  </a:cubicBezTo>
                  <a:lnTo>
                    <a:pt x="990601" y="1326476"/>
                  </a:lnTo>
                  <a:cubicBezTo>
                    <a:pt x="990601" y="1333299"/>
                    <a:pt x="985070" y="1338830"/>
                    <a:pt x="978247" y="1338830"/>
                  </a:cubicBezTo>
                  <a:lnTo>
                    <a:pt x="12355" y="1338830"/>
                  </a:lnTo>
                  <a:cubicBezTo>
                    <a:pt x="5531" y="1338830"/>
                    <a:pt x="0" y="1333299"/>
                    <a:pt x="0" y="1326476"/>
                  </a:cubicBezTo>
                  <a:lnTo>
                    <a:pt x="0" y="12355"/>
                  </a:lnTo>
                  <a:cubicBezTo>
                    <a:pt x="0" y="5531"/>
                    <a:pt x="5531" y="0"/>
                    <a:pt x="12355" y="0"/>
                  </a:cubicBezTo>
                  <a:close/>
                </a:path>
              </a:pathLst>
            </a:custGeom>
            <a:blipFill>
              <a:blip r:embed="rId3"/>
              <a:stretch>
                <a:fillRect l="-17483" t="0" r="-17483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145974" y="4825731"/>
            <a:ext cx="3161643" cy="3161643"/>
            <a:chOff x="0" y="0"/>
            <a:chExt cx="4215524" cy="421552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215524" cy="4215524"/>
            </a:xfrm>
            <a:custGeom>
              <a:avLst/>
              <a:gdLst/>
              <a:ahLst/>
              <a:cxnLst/>
              <a:rect r="r" b="b" t="t" l="l"/>
              <a:pathLst>
                <a:path h="4215524" w="4215524">
                  <a:moveTo>
                    <a:pt x="0" y="0"/>
                  </a:moveTo>
                  <a:lnTo>
                    <a:pt x="4215524" y="0"/>
                  </a:lnTo>
                  <a:lnTo>
                    <a:pt x="4215524" y="4215524"/>
                  </a:lnTo>
                  <a:lnTo>
                    <a:pt x="0" y="42155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4575458" y="5052732"/>
            <a:ext cx="6506748" cy="1400863"/>
            <a:chOff x="0" y="0"/>
            <a:chExt cx="1358584" cy="29249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358584" cy="292495"/>
            </a:xfrm>
            <a:custGeom>
              <a:avLst/>
              <a:gdLst/>
              <a:ahLst/>
              <a:cxnLst/>
              <a:rect r="r" b="b" t="t" l="l"/>
              <a:pathLst>
                <a:path h="292495" w="1358584">
                  <a:moveTo>
                    <a:pt x="17847" y="0"/>
                  </a:moveTo>
                  <a:lnTo>
                    <a:pt x="1340736" y="0"/>
                  </a:lnTo>
                  <a:cubicBezTo>
                    <a:pt x="1345470" y="0"/>
                    <a:pt x="1350009" y="1880"/>
                    <a:pt x="1353357" y="5227"/>
                  </a:cubicBezTo>
                  <a:cubicBezTo>
                    <a:pt x="1356704" y="8574"/>
                    <a:pt x="1358584" y="13114"/>
                    <a:pt x="1358584" y="17847"/>
                  </a:cubicBezTo>
                  <a:lnTo>
                    <a:pt x="1358584" y="274647"/>
                  </a:lnTo>
                  <a:cubicBezTo>
                    <a:pt x="1358584" y="279381"/>
                    <a:pt x="1356704" y="283920"/>
                    <a:pt x="1353357" y="287267"/>
                  </a:cubicBezTo>
                  <a:cubicBezTo>
                    <a:pt x="1350009" y="290614"/>
                    <a:pt x="1345470" y="292495"/>
                    <a:pt x="1340736" y="292495"/>
                  </a:cubicBezTo>
                  <a:lnTo>
                    <a:pt x="17847" y="292495"/>
                  </a:lnTo>
                  <a:cubicBezTo>
                    <a:pt x="13114" y="292495"/>
                    <a:pt x="8574" y="290614"/>
                    <a:pt x="5227" y="287267"/>
                  </a:cubicBezTo>
                  <a:cubicBezTo>
                    <a:pt x="1880" y="283920"/>
                    <a:pt x="0" y="279381"/>
                    <a:pt x="0" y="274647"/>
                  </a:cubicBezTo>
                  <a:lnTo>
                    <a:pt x="0" y="17847"/>
                  </a:lnTo>
                  <a:cubicBezTo>
                    <a:pt x="0" y="13114"/>
                    <a:pt x="1880" y="8574"/>
                    <a:pt x="5227" y="5227"/>
                  </a:cubicBezTo>
                  <a:cubicBezTo>
                    <a:pt x="8574" y="1880"/>
                    <a:pt x="13114" y="0"/>
                    <a:pt x="17847" y="0"/>
                  </a:cubicBezTo>
                  <a:close/>
                </a:path>
              </a:pathLst>
            </a:custGeom>
            <a:solidFill>
              <a:srgbClr val="E59C24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38100"/>
              <a:ext cx="1358584" cy="2543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4575458" y="6864045"/>
            <a:ext cx="299213" cy="374017"/>
          </a:xfrm>
          <a:custGeom>
            <a:avLst/>
            <a:gdLst/>
            <a:ahLst/>
            <a:cxnLst/>
            <a:rect r="r" b="b" t="t" l="l"/>
            <a:pathLst>
              <a:path h="374017" w="299213">
                <a:moveTo>
                  <a:pt x="0" y="0"/>
                </a:moveTo>
                <a:lnTo>
                  <a:pt x="299213" y="0"/>
                </a:lnTo>
                <a:lnTo>
                  <a:pt x="299213" y="374017"/>
                </a:lnTo>
                <a:lnTo>
                  <a:pt x="0" y="3740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2194883" y="-209550"/>
            <a:ext cx="6266458" cy="909644"/>
            <a:chOff x="0" y="0"/>
            <a:chExt cx="2015058" cy="29250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015058" cy="292507"/>
            </a:xfrm>
            <a:custGeom>
              <a:avLst/>
              <a:gdLst/>
              <a:ahLst/>
              <a:cxnLst/>
              <a:rect r="r" b="b" t="t" l="l"/>
              <a:pathLst>
                <a:path h="292507" w="2015058">
                  <a:moveTo>
                    <a:pt x="11119" y="0"/>
                  </a:moveTo>
                  <a:lnTo>
                    <a:pt x="2003939" y="0"/>
                  </a:lnTo>
                  <a:cubicBezTo>
                    <a:pt x="2006888" y="0"/>
                    <a:pt x="2009716" y="1171"/>
                    <a:pt x="2011801" y="3257"/>
                  </a:cubicBezTo>
                  <a:cubicBezTo>
                    <a:pt x="2013887" y="5342"/>
                    <a:pt x="2015058" y="8170"/>
                    <a:pt x="2015058" y="11119"/>
                  </a:cubicBezTo>
                  <a:lnTo>
                    <a:pt x="2015058" y="281388"/>
                  </a:lnTo>
                  <a:cubicBezTo>
                    <a:pt x="2015058" y="287529"/>
                    <a:pt x="2010080" y="292507"/>
                    <a:pt x="2003939" y="292507"/>
                  </a:cubicBezTo>
                  <a:lnTo>
                    <a:pt x="11119" y="292507"/>
                  </a:lnTo>
                  <a:cubicBezTo>
                    <a:pt x="8170" y="292507"/>
                    <a:pt x="5342" y="291336"/>
                    <a:pt x="3257" y="289251"/>
                  </a:cubicBezTo>
                  <a:cubicBezTo>
                    <a:pt x="1171" y="287165"/>
                    <a:pt x="0" y="284337"/>
                    <a:pt x="0" y="281388"/>
                  </a:cubicBezTo>
                  <a:lnTo>
                    <a:pt x="0" y="11119"/>
                  </a:lnTo>
                  <a:cubicBezTo>
                    <a:pt x="0" y="4978"/>
                    <a:pt x="4978" y="0"/>
                    <a:pt x="11119" y="0"/>
                  </a:cubicBezTo>
                  <a:close/>
                </a:path>
              </a:pathLst>
            </a:custGeom>
            <a:solidFill>
              <a:srgbClr val="49AAE5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19050"/>
              <a:ext cx="2015058" cy="273457"/>
            </a:xfrm>
            <a:prstGeom prst="rect">
              <a:avLst/>
            </a:prstGeom>
          </p:spPr>
          <p:txBody>
            <a:bodyPr anchor="ctr" rtlCol="false" tIns="29651" lIns="29651" bIns="29651" rIns="29651"/>
            <a:lstStyle/>
            <a:p>
              <a:pPr algn="just">
                <a:lnSpc>
                  <a:spcPts val="1459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737587" y="1694193"/>
            <a:ext cx="10529329" cy="2736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99"/>
              </a:lnSpc>
            </a:pPr>
            <a:r>
              <a:rPr lang="en-US" sz="4999">
                <a:solidFill>
                  <a:srgbClr val="3C4C57"/>
                </a:solidFill>
                <a:latin typeface="Bitter Bold"/>
              </a:rPr>
              <a:t>EPITRANSCRIPTÓMICA: FRONTERAS DE UN NUEVO PARADIGMA DE REGULACIÓN TRANSCRIPCIONAL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28700" y="481447"/>
            <a:ext cx="3853444" cy="5104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9"/>
              </a:lnSpc>
            </a:pPr>
            <a:r>
              <a:rPr lang="en-US" sz="3850" spc="180">
                <a:solidFill>
                  <a:srgbClr val="0078BF"/>
                </a:solidFill>
                <a:latin typeface="Garet Bold"/>
              </a:rPr>
              <a:t>CONFERENCE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756302" y="202572"/>
            <a:ext cx="3037291" cy="270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14"/>
              </a:lnSpc>
            </a:pPr>
            <a:r>
              <a:rPr lang="en-US" sz="1777" spc="163">
                <a:solidFill>
                  <a:srgbClr val="626362">
                    <a:alpha val="74902"/>
                  </a:srgbClr>
                </a:solidFill>
                <a:latin typeface="Garet"/>
              </a:rPr>
              <a:t>NEUROSCIENCE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45974" y="912276"/>
            <a:ext cx="3037291" cy="204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554"/>
              </a:lnSpc>
            </a:pPr>
            <a:r>
              <a:rPr lang="en-US" sz="1306" spc="120">
                <a:solidFill>
                  <a:srgbClr val="626362">
                    <a:alpha val="74902"/>
                  </a:srgbClr>
                </a:solidFill>
                <a:latin typeface="Garet Light"/>
              </a:rPr>
              <a:t>SERIES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501614" y="5562824"/>
            <a:ext cx="1071590" cy="633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96"/>
              </a:lnSpc>
            </a:pPr>
            <a:r>
              <a:rPr lang="en-US" sz="2522">
                <a:solidFill>
                  <a:srgbClr val="1B1B1B"/>
                </a:solidFill>
                <a:latin typeface="Raleway Bold"/>
              </a:rPr>
              <a:t>APRIL</a:t>
            </a:r>
          </a:p>
          <a:p>
            <a:pPr>
              <a:lnSpc>
                <a:spcPts val="2396"/>
              </a:lnSpc>
            </a:pPr>
            <a:r>
              <a:rPr lang="en-US" sz="2522">
                <a:solidFill>
                  <a:srgbClr val="1B1B1B"/>
                </a:solidFill>
                <a:latin typeface="Raleway Bold"/>
              </a:rPr>
              <a:t>2024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263127" y="5209901"/>
            <a:ext cx="1094309" cy="1019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199"/>
              </a:lnSpc>
            </a:pPr>
            <a:r>
              <a:rPr lang="en-US" sz="6306">
                <a:solidFill>
                  <a:srgbClr val="1B1B1B"/>
                </a:solidFill>
                <a:latin typeface="Raleway"/>
              </a:rPr>
              <a:t>19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828832" y="5188654"/>
            <a:ext cx="2596209" cy="1019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199"/>
              </a:lnSpc>
            </a:pPr>
            <a:r>
              <a:rPr lang="en-US" sz="6306">
                <a:solidFill>
                  <a:srgbClr val="1B1B1B"/>
                </a:solidFill>
                <a:latin typeface="Raleway"/>
              </a:rPr>
              <a:t>15:00h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944975" y="6822947"/>
            <a:ext cx="6137231" cy="471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58"/>
              </a:lnSpc>
            </a:pPr>
            <a:r>
              <a:rPr lang="en-US" sz="3132">
                <a:solidFill>
                  <a:srgbClr val="3C4C57"/>
                </a:solidFill>
                <a:latin typeface="Raleway"/>
              </a:rPr>
              <a:t>Online |</a:t>
            </a:r>
            <a:r>
              <a:rPr lang="en-US" sz="3132">
                <a:solidFill>
                  <a:srgbClr val="3C4C57"/>
                </a:solidFill>
                <a:latin typeface="Raleway Bold"/>
              </a:rPr>
              <a:t> Check out the QR code!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173695" y="8673174"/>
            <a:ext cx="4741362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78BF"/>
                </a:solidFill>
                <a:latin typeface="Raleway Bold"/>
              </a:rPr>
              <a:t>Dr. David Valle-Garcia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737587" y="9190699"/>
            <a:ext cx="11177471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499"/>
              </a:lnSpc>
            </a:pPr>
            <a:r>
              <a:rPr lang="en-US" sz="2499">
                <a:solidFill>
                  <a:srgbClr val="3C4C57"/>
                </a:solidFill>
                <a:latin typeface="Raleway"/>
              </a:rPr>
              <a:t>Instituto Nacional de Neurología y Neurocirugía (México)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2619967" y="103984"/>
            <a:ext cx="5416289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99"/>
              </a:lnSpc>
            </a:pPr>
            <a:r>
              <a:rPr lang="en-US" sz="2499">
                <a:solidFill>
                  <a:srgbClr val="010101"/>
                </a:solidFill>
                <a:latin typeface="Raleway"/>
              </a:rPr>
              <a:t>Hosted by: </a:t>
            </a:r>
            <a:r>
              <a:rPr lang="en-US" sz="2499">
                <a:solidFill>
                  <a:srgbClr val="010101"/>
                </a:solidFill>
                <a:latin typeface="Raleway Bold"/>
              </a:rPr>
              <a:t>Christian Griñán Ferré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B2396DECA5B64FAA4F65012F65C0FD" ma:contentTypeVersion="18" ma:contentTypeDescription="Crea un document nou" ma:contentTypeScope="" ma:versionID="8c905fca46d517dcb1d2d744793d762d">
  <xsd:schema xmlns:xsd="http://www.w3.org/2001/XMLSchema" xmlns:xs="http://www.w3.org/2001/XMLSchema" xmlns:p="http://schemas.microsoft.com/office/2006/metadata/properties" xmlns:ns2="5710f52f-ec24-41cd-8ea7-2a52eb453739" xmlns:ns3="467763d9-8723-4846-b585-067d7da271ed" targetNamespace="http://schemas.microsoft.com/office/2006/metadata/properties" ma:root="true" ma:fieldsID="cdb5cc190030cd14f349a1a3f5585fb5" ns2:_="" ns3:_="">
    <xsd:import namespace="5710f52f-ec24-41cd-8ea7-2a52eb453739"/>
    <xsd:import namespace="467763d9-8723-4846-b585-067d7da271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10f52f-ec24-41cd-8ea7-2a52eb4537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es de la imatge" ma:readOnly="false" ma:fieldId="{5cf76f15-5ced-4ddc-b409-7134ff3c332f}" ma:taxonomyMulti="true" ma:sspId="87c5a2b0-51b2-40d4-af1d-8383668458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7763d9-8723-4846-b585-067d7da271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215c6d5-f5d7-4443-9740-bdb4961f1a81}" ma:internalName="TaxCatchAll" ma:showField="CatchAllData" ma:web="467763d9-8723-4846-b585-067d7da271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39307D-B9B1-4D94-B150-D81BE6513D47}"/>
</file>

<file path=customXml/itemProps2.xml><?xml version="1.0" encoding="utf-8"?>
<ds:datastoreItem xmlns:ds="http://schemas.openxmlformats.org/officeDocument/2006/customXml" ds:itemID="{E5AFB35F-531E-4033-9A00-E4C31D581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DAGCL9XlzZE</dc:identifier>
  <dcterms:modified xsi:type="dcterms:W3CDTF">2011-08-01T06:04:30Z</dcterms:modified>
  <cp:revision>1</cp:revision>
  <dc:title>2024_Pantalla NCS</dc:title>
</cp:coreProperties>
</file>